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Nunito"/>
      <p:regular r:id="rId24"/>
      <p:bold r:id="rId25"/>
      <p:italic r:id="rId26"/>
      <p:boldItalic r:id="rId27"/>
    </p:embeddedFont>
    <p:embeddedFont>
      <p:font typeface="Maven Pro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EFD5643-147E-44A7-B673-F2516A106561}">
  <a:tblStyle styleId="{DEFD5643-147E-44A7-B673-F2516A10656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Nunito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avenPro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Music" TargetMode="External"/><Relationship Id="rId3" Type="http://schemas.openxmlformats.org/officeDocument/2006/relationships/hyperlink" Target="https://en.wikipedia.org/wiki/Set_(music)" TargetMode="External"/><Relationship Id="rId4" Type="http://schemas.openxmlformats.org/officeDocument/2006/relationships/hyperlink" Target="https://en.wikipedia.org/wiki/Pitch_(music)" TargetMode="External"/><Relationship Id="rId5" Type="http://schemas.openxmlformats.org/officeDocument/2006/relationships/hyperlink" Target="https://en.wikipedia.org/wiki/Octave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f58a525a2_0_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f58a525a2_0_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4f58a525a2_0_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4f58a525a2_0_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4f5940a36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4f5940a36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my model outputs probability of the audio clip being certain people, I’d like my machine to have thresholds where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if a prob &gt; threshold, machine : “that’s this person for sure”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If prob. &lt; threshold, machine: “i’m not sure who this is”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-prob. In btw. Thresholds, machine: “i think it’s this person”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4f58a525a2_0_9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4f58a525a2_0_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4ecad507b5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4ecad507b5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4f58a525a2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4f58a525a2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Apple’s siri is trying to detect different voices to predict behavior of each person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Machines like coffee. “Keurig, make my coffee” (from two individuals will yield different coffee types)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Profiles on individuals: Emotions detection and frequency to understand if an individual is mostly sad, or happy, etc.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NSA on tapping your phone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4f58a525a2_0_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4f58a525a2_0_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4f58a525a2_0_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4f58a525a2_0_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5275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212121"/>
              </a:buClr>
              <a:buSzPts val="1050"/>
              <a:buFont typeface="Roboto"/>
              <a:buChar char="●"/>
            </a:pPr>
            <a:r>
              <a:rPr b="1"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mfcc</a:t>
            </a:r>
            <a:r>
              <a:rPr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: Mel-frequency cepstral coefficients 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are coefficients that collectively make up an MFC</a:t>
            </a:r>
            <a:endParaRPr sz="105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050"/>
              <a:buFont typeface="Roboto"/>
              <a:buChar char="●"/>
            </a:pPr>
            <a:r>
              <a:rPr b="1"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melspectrogram</a:t>
            </a:r>
            <a:r>
              <a:rPr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: Compute a Mel-scaled power spectrogram</a:t>
            </a:r>
            <a:endParaRPr sz="105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050"/>
              <a:buFont typeface="Roboto"/>
              <a:buChar char="●"/>
            </a:pPr>
            <a:r>
              <a:rPr b="1"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chorma-stft</a:t>
            </a:r>
            <a:r>
              <a:rPr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: Compute a chromagram from a waveform or power spectrogram</a:t>
            </a:r>
            <a:endParaRPr sz="105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050"/>
              <a:buFont typeface="Roboto"/>
              <a:buChar char="○"/>
            </a:pPr>
            <a:r>
              <a:rPr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in music, the term chroma feature or chromagram closely relates to the twelve different pitch classes. Chroma-based features, which are also referred to as "pitch class profiles", are a powerful tool for analyzing music whose pitches can be meaningfully categorized and whose tuning approximates to the equal-tempered scale.</a:t>
            </a:r>
            <a:endParaRPr sz="105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050"/>
              <a:buFont typeface="Roboto"/>
              <a:buChar char="○"/>
            </a:pP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In </a:t>
            </a:r>
            <a:r>
              <a:rPr lang="en" sz="1050" u="sng">
                <a:solidFill>
                  <a:srgbClr val="0B0080"/>
                </a:solidFill>
                <a:highlight>
                  <a:srgbClr val="FFFFFF"/>
                </a:highlight>
                <a:hlinkClick r:id="rId2"/>
              </a:rPr>
              <a:t>music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, a </a:t>
            </a:r>
            <a:r>
              <a:rPr b="1" lang="en" sz="1050">
                <a:solidFill>
                  <a:srgbClr val="222222"/>
                </a:solidFill>
                <a:highlight>
                  <a:srgbClr val="FFFFFF"/>
                </a:highlight>
              </a:rPr>
              <a:t>pitch class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(</a:t>
            </a:r>
            <a:r>
              <a:rPr b="1" lang="en" sz="1050">
                <a:solidFill>
                  <a:srgbClr val="222222"/>
                </a:solidFill>
                <a:highlight>
                  <a:srgbClr val="FFFFFF"/>
                </a:highlight>
              </a:rPr>
              <a:t>p.c.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or </a:t>
            </a:r>
            <a:r>
              <a:rPr b="1" lang="en" sz="1050">
                <a:solidFill>
                  <a:srgbClr val="222222"/>
                </a:solidFill>
                <a:highlight>
                  <a:srgbClr val="FFFFFF"/>
                </a:highlight>
              </a:rPr>
              <a:t>pc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) is a </a:t>
            </a:r>
            <a:r>
              <a:rPr lang="en" sz="1050" u="sng">
                <a:solidFill>
                  <a:srgbClr val="0B0080"/>
                </a:solidFill>
                <a:highlight>
                  <a:srgbClr val="FFFFFF"/>
                </a:highlight>
                <a:hlinkClick r:id="rId3"/>
              </a:rPr>
              <a:t>set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of all </a:t>
            </a:r>
            <a:r>
              <a:rPr lang="en" sz="1050" u="sng">
                <a:solidFill>
                  <a:srgbClr val="0B0080"/>
                </a:solidFill>
                <a:highlight>
                  <a:srgbClr val="FFFFFF"/>
                </a:highlight>
                <a:hlinkClick r:id="rId4"/>
              </a:rPr>
              <a:t>pitches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that are a whole number of </a:t>
            </a:r>
            <a:r>
              <a:rPr lang="en" sz="1050" u="sng">
                <a:solidFill>
                  <a:srgbClr val="0B0080"/>
                </a:solidFill>
                <a:highlight>
                  <a:srgbClr val="FFFFFF"/>
                </a:highlight>
                <a:hlinkClick r:id="rId5"/>
              </a:rPr>
              <a:t>octaves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apart, e.g., the pitch class C consists of the Cs in all octaves. "The pitch class C stands for all possible Cs, in whatever octave position</a:t>
            </a:r>
            <a:endParaRPr sz="105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050"/>
              <a:buFont typeface="Roboto"/>
              <a:buChar char="●"/>
            </a:pPr>
            <a:r>
              <a:rPr b="1"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spectral_contrast</a:t>
            </a:r>
            <a:r>
              <a:rPr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: Compute spectral contrast</a:t>
            </a:r>
            <a:endParaRPr sz="105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050"/>
              <a:buFont typeface="Roboto"/>
              <a:buChar char="○"/>
            </a:pPr>
            <a:r>
              <a:rPr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Spectral contrast is defined as the level difference between peaks and valleys in the spectrum</a:t>
            </a:r>
            <a:endParaRPr sz="105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050"/>
              <a:buFont typeface="Roboto"/>
              <a:buChar char="●"/>
            </a:pPr>
            <a:r>
              <a:rPr b="1"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tonnetz</a:t>
            </a:r>
            <a:r>
              <a:rPr lang="en" sz="1050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: Computes the tonal centroid features (tonnetz), following the method of [2]. harmonic content</a:t>
            </a:r>
            <a:endParaRPr sz="1050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4f58a525a2_0_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4f58a525a2_0_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4f58a525a2_0_9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4f58a525a2_0_9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4f58a525a2_0_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4f58a525a2_0_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4f58a525a2_0_9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4f58a525a2_0_9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f58a525a2_0_8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f58a525a2_0_8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png"/><Relationship Id="rId4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13.png"/><Relationship Id="rId8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20.png"/><Relationship Id="rId7" Type="http://schemas.openxmlformats.org/officeDocument/2006/relationships/image" Target="../media/image17.png"/><Relationship Id="rId8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Relationship Id="rId4" Type="http://schemas.openxmlformats.org/officeDocument/2006/relationships/hyperlink" Target="http://drive.google.com/file/d/1qPO6MFvNrt36hoFewm2h6plIXqy9bTu0/view" TargetMode="External"/><Relationship Id="rId5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en.wikipedia.org/wiki/Power_spectrum" TargetMode="External"/><Relationship Id="rId4" Type="http://schemas.openxmlformats.org/officeDocument/2006/relationships/hyperlink" Target="https://en.wikipedia.org/wiki/Cosine_transform" TargetMode="External"/><Relationship Id="rId9" Type="http://schemas.openxmlformats.org/officeDocument/2006/relationships/image" Target="../media/image22.png"/><Relationship Id="rId5" Type="http://schemas.openxmlformats.org/officeDocument/2006/relationships/hyperlink" Target="https://en.wikipedia.org/wiki/Power_spectrum" TargetMode="External"/><Relationship Id="rId6" Type="http://schemas.openxmlformats.org/officeDocument/2006/relationships/hyperlink" Target="https://en.wikipedia.org/wiki/Nonlinear_system" TargetMode="External"/><Relationship Id="rId7" Type="http://schemas.openxmlformats.org/officeDocument/2006/relationships/hyperlink" Target="https://en.wikipedia.org/wiki/Mel_scale" TargetMode="External"/><Relationship Id="rId8" Type="http://schemas.openxmlformats.org/officeDocument/2006/relationships/hyperlink" Target="http://www.ofai.at/~martin.gasser/papers/oefai-tr-2006-13.pdf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4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2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382075" y="1824300"/>
            <a:ext cx="53106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Speaker Recognition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rgbClr val="FFFFFF"/>
                </a:solidFill>
              </a:rPr>
              <a:t>With Celebrity Voices</a:t>
            </a:r>
            <a:endParaRPr b="0" sz="2400">
              <a:solidFill>
                <a:srgbClr val="FFFFFF"/>
              </a:solidFill>
            </a:endParaRPr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382075" y="39751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Patrina T. Bailey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279" name="Google Shape;279;p13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22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  <p:sp>
        <p:nvSpPr>
          <p:cNvPr id="368" name="Google Shape;368;p22"/>
          <p:cNvSpPr txBox="1"/>
          <p:nvPr>
            <p:ph idx="1" type="body"/>
          </p:nvPr>
        </p:nvSpPr>
        <p:spPr>
          <a:xfrm>
            <a:off x="168025" y="165875"/>
            <a:ext cx="83121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Accuracy Score when Training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69" name="Google Shape;36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000" y="827912"/>
            <a:ext cx="5277950" cy="4036125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22"/>
          <p:cNvSpPr txBox="1"/>
          <p:nvPr/>
        </p:nvSpPr>
        <p:spPr>
          <a:xfrm>
            <a:off x="6323725" y="1107375"/>
            <a:ext cx="20253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PReLU</a:t>
            </a:r>
            <a:endParaRPr b="1" sz="30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1" name="Google Shape;371;p22"/>
          <p:cNvSpPr txBox="1"/>
          <p:nvPr/>
        </p:nvSpPr>
        <p:spPr>
          <a:xfrm>
            <a:off x="6323725" y="1675575"/>
            <a:ext cx="20253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SeLU</a:t>
            </a:r>
            <a:endParaRPr b="1" sz="30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2" name="Google Shape;372;p22"/>
          <p:cNvSpPr txBox="1"/>
          <p:nvPr/>
        </p:nvSpPr>
        <p:spPr>
          <a:xfrm>
            <a:off x="6323725" y="2942125"/>
            <a:ext cx="23301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PReLU CNN</a:t>
            </a:r>
            <a:endParaRPr b="1" sz="30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3" name="Google Shape;373;p22"/>
          <p:cNvSpPr txBox="1"/>
          <p:nvPr/>
        </p:nvSpPr>
        <p:spPr>
          <a:xfrm>
            <a:off x="6323725" y="2308850"/>
            <a:ext cx="28203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Leaky ReLU CNN</a:t>
            </a:r>
            <a:endParaRPr b="1"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4" name="Google Shape;374;p22"/>
          <p:cNvSpPr txBox="1"/>
          <p:nvPr/>
        </p:nvSpPr>
        <p:spPr>
          <a:xfrm>
            <a:off x="6323725" y="3510325"/>
            <a:ext cx="23301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SeLU</a:t>
            </a:r>
            <a:r>
              <a:rPr b="1" lang="en" sz="30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 CNN</a:t>
            </a:r>
            <a:endParaRPr b="1" sz="30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75" name="Google Shape;37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000" y="827913"/>
            <a:ext cx="5277949" cy="403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6000" y="827900"/>
            <a:ext cx="5277950" cy="403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6000" y="827913"/>
            <a:ext cx="5277950" cy="403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8" name="Google Shape;378;p2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6000" y="827900"/>
            <a:ext cx="5277950" cy="403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3"/>
          <p:cNvSpPr txBox="1"/>
          <p:nvPr>
            <p:ph idx="1" type="body"/>
          </p:nvPr>
        </p:nvSpPr>
        <p:spPr>
          <a:xfrm>
            <a:off x="168025" y="165875"/>
            <a:ext cx="48588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ROC Curves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84" name="Google Shape;384;p23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  <p:pic>
        <p:nvPicPr>
          <p:cNvPr id="385" name="Google Shape;38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5125" y="165875"/>
            <a:ext cx="5646800" cy="464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5125" y="165875"/>
            <a:ext cx="5646800" cy="464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85125" y="165875"/>
            <a:ext cx="5646799" cy="464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85125" y="165875"/>
            <a:ext cx="5646800" cy="464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285125" y="165875"/>
            <a:ext cx="5646800" cy="464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4"/>
          <p:cNvSpPr txBox="1"/>
          <p:nvPr>
            <p:ph idx="1" type="body"/>
          </p:nvPr>
        </p:nvSpPr>
        <p:spPr>
          <a:xfrm>
            <a:off x="168025" y="165875"/>
            <a:ext cx="29466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Next Steps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95" name="Google Shape;395;p24"/>
          <p:cNvSpPr txBox="1"/>
          <p:nvPr/>
        </p:nvSpPr>
        <p:spPr>
          <a:xfrm>
            <a:off x="178400" y="863700"/>
            <a:ext cx="39951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Maven Pro"/>
              <a:buChar char="➢"/>
            </a:pPr>
            <a:r>
              <a:rPr lang="en" sz="20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Make machine more human</a:t>
            </a:r>
            <a:endParaRPr sz="20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96" name="Google Shape;396;p24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  <p:sp>
        <p:nvSpPr>
          <p:cNvPr id="397" name="Google Shape;397;p24"/>
          <p:cNvSpPr txBox="1"/>
          <p:nvPr/>
        </p:nvSpPr>
        <p:spPr>
          <a:xfrm>
            <a:off x="4609950" y="1574825"/>
            <a:ext cx="4928400" cy="9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➢"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Add more/different features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○"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Feature engineering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98" name="Google Shape;398;p24"/>
          <p:cNvSpPr txBox="1"/>
          <p:nvPr/>
        </p:nvSpPr>
        <p:spPr>
          <a:xfrm>
            <a:off x="168025" y="1574834"/>
            <a:ext cx="51411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➢"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Try more models 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○"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talos for advanced activation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○"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non-NN classifications</a:t>
            </a:r>
            <a:endParaRPr/>
          </a:p>
        </p:txBody>
      </p:sp>
      <p:sp>
        <p:nvSpPr>
          <p:cNvPr id="399" name="Google Shape;399;p24"/>
          <p:cNvSpPr txBox="1"/>
          <p:nvPr/>
        </p:nvSpPr>
        <p:spPr>
          <a:xfrm>
            <a:off x="4609950" y="863700"/>
            <a:ext cx="4306500" cy="11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aven Pro"/>
              <a:buChar char="➢"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Add more individuals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5"/>
          <p:cNvSpPr txBox="1"/>
          <p:nvPr>
            <p:ph type="title"/>
          </p:nvPr>
        </p:nvSpPr>
        <p:spPr>
          <a:xfrm>
            <a:off x="1388550" y="15148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DEMO</a:t>
            </a:r>
            <a:endParaRPr sz="4800"/>
          </a:p>
        </p:txBody>
      </p:sp>
      <p:pic>
        <p:nvPicPr>
          <p:cNvPr id="405" name="Google Shape;405;p25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" name="Google Shape;410;p26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  <p:pic>
        <p:nvPicPr>
          <p:cNvPr id="411" name="Google Shape;411;p26" title="demo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19600" y="0"/>
            <a:ext cx="6714775" cy="503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68025" y="165875"/>
            <a:ext cx="29466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Applications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285" name="Google Shape;285;p14"/>
          <p:cNvSpPr txBox="1"/>
          <p:nvPr/>
        </p:nvSpPr>
        <p:spPr>
          <a:xfrm>
            <a:off x="2045100" y="1897600"/>
            <a:ext cx="5053800" cy="15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Speaker recognition enables technology to be more individualistic </a:t>
            </a:r>
            <a:endParaRPr b="1"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86" name="Google Shape;28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935" y="1092212"/>
            <a:ext cx="2242775" cy="169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6907" y="935025"/>
            <a:ext cx="1410194" cy="2004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4401" y="842225"/>
            <a:ext cx="2266856" cy="219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14"/>
          <p:cNvPicPr preferRelativeResize="0"/>
          <p:nvPr/>
        </p:nvPicPr>
        <p:blipFill>
          <a:blip r:embed="rId6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 txBox="1"/>
          <p:nvPr>
            <p:ph idx="1" type="body"/>
          </p:nvPr>
        </p:nvSpPr>
        <p:spPr>
          <a:xfrm>
            <a:off x="168025" y="165875"/>
            <a:ext cx="29466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Data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95" name="Google Shape;2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750" y="1011950"/>
            <a:ext cx="7778498" cy="1560925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5"/>
          <p:cNvSpPr txBox="1"/>
          <p:nvPr/>
        </p:nvSpPr>
        <p:spPr>
          <a:xfrm>
            <a:off x="249500" y="2706200"/>
            <a:ext cx="8491500" cy="16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537 individuals</a:t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64,483 audio clips</a:t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5 features</a:t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97" name="Google Shape;297;p15"/>
          <p:cNvPicPr preferRelativeResize="0"/>
          <p:nvPr/>
        </p:nvPicPr>
        <p:blipFill>
          <a:blip r:embed="rId4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6"/>
          <p:cNvSpPr txBox="1"/>
          <p:nvPr>
            <p:ph idx="1" type="body"/>
          </p:nvPr>
        </p:nvSpPr>
        <p:spPr>
          <a:xfrm>
            <a:off x="2812050" y="178675"/>
            <a:ext cx="35199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Librosa Library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303" name="Google Shape;303;p16"/>
          <p:cNvCxnSpPr>
            <a:stCxn id="302" idx="1"/>
            <a:endCxn id="304" idx="0"/>
          </p:cNvCxnSpPr>
          <p:nvPr/>
        </p:nvCxnSpPr>
        <p:spPr>
          <a:xfrm flipH="1">
            <a:off x="704850" y="732325"/>
            <a:ext cx="2107200" cy="14364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p16"/>
          <p:cNvCxnSpPr>
            <a:endCxn id="306" idx="0"/>
          </p:cNvCxnSpPr>
          <p:nvPr/>
        </p:nvCxnSpPr>
        <p:spPr>
          <a:xfrm flipH="1">
            <a:off x="1825625" y="802825"/>
            <a:ext cx="1629000" cy="1365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16"/>
          <p:cNvCxnSpPr>
            <a:endCxn id="308" idx="0"/>
          </p:cNvCxnSpPr>
          <p:nvPr/>
        </p:nvCxnSpPr>
        <p:spPr>
          <a:xfrm flipH="1">
            <a:off x="3607000" y="802825"/>
            <a:ext cx="915300" cy="1365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9" name="Google Shape;309;p16"/>
          <p:cNvCxnSpPr>
            <a:stCxn id="302" idx="3"/>
            <a:endCxn id="310" idx="0"/>
          </p:cNvCxnSpPr>
          <p:nvPr/>
        </p:nvCxnSpPr>
        <p:spPr>
          <a:xfrm>
            <a:off x="6331950" y="732325"/>
            <a:ext cx="1960200" cy="14364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p16"/>
          <p:cNvCxnSpPr>
            <a:endCxn id="312" idx="0"/>
          </p:cNvCxnSpPr>
          <p:nvPr/>
        </p:nvCxnSpPr>
        <p:spPr>
          <a:xfrm>
            <a:off x="5227150" y="802825"/>
            <a:ext cx="951600" cy="13659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" name="Google Shape;304;p16"/>
          <p:cNvSpPr txBox="1"/>
          <p:nvPr/>
        </p:nvSpPr>
        <p:spPr>
          <a:xfrm>
            <a:off x="109950" y="2168725"/>
            <a:ext cx="11898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MFCC</a:t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06" name="Google Shape;306;p16"/>
          <p:cNvSpPr txBox="1"/>
          <p:nvPr/>
        </p:nvSpPr>
        <p:spPr>
          <a:xfrm>
            <a:off x="1069475" y="2168725"/>
            <a:ext cx="15123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Chroma</a:t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08" name="Google Shape;308;p16"/>
          <p:cNvSpPr txBox="1"/>
          <p:nvPr/>
        </p:nvSpPr>
        <p:spPr>
          <a:xfrm>
            <a:off x="2392600" y="2168725"/>
            <a:ext cx="24288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Melspectrogram</a:t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12" name="Google Shape;312;p16"/>
          <p:cNvSpPr txBox="1"/>
          <p:nvPr/>
        </p:nvSpPr>
        <p:spPr>
          <a:xfrm>
            <a:off x="4821400" y="2168725"/>
            <a:ext cx="27147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Spectral Contrast</a:t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10" name="Google Shape;310;p16"/>
          <p:cNvSpPr txBox="1"/>
          <p:nvPr/>
        </p:nvSpPr>
        <p:spPr>
          <a:xfrm>
            <a:off x="7536100" y="2168725"/>
            <a:ext cx="15123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Tonnetz</a:t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13" name="Google Shape;313;p16"/>
          <p:cNvSpPr txBox="1"/>
          <p:nvPr/>
        </p:nvSpPr>
        <p:spPr>
          <a:xfrm>
            <a:off x="109950" y="2997300"/>
            <a:ext cx="6384600" cy="18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Mel-frequency cepstral coefficients (mfcc):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 “coefficients that make up an MFC. MFC is a representation of the short-term </a:t>
            </a:r>
            <a:r>
              <a:rPr lang="en" sz="1800" u="sng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  <a:hlinkClick r:id="rId3"/>
              </a:rPr>
              <a:t>power spectrum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 of a sound, based on a </a:t>
            </a:r>
            <a:r>
              <a:rPr lang="en" sz="1800" u="sng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  <a:hlinkClick r:id="rId4"/>
              </a:rPr>
              <a:t>linear cosine transform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 of a </a:t>
            </a:r>
            <a:r>
              <a:rPr lang="en" sz="1800" u="sng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  <a:hlinkClick r:id="rId5"/>
              </a:rPr>
              <a:t>log power spectrum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 on a </a:t>
            </a:r>
            <a:r>
              <a:rPr lang="en" sz="1800" u="sng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  <a:hlinkClick r:id="rId6"/>
              </a:rPr>
              <a:t>nonlinear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" sz="1800" u="sng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  <a:hlinkClick r:id="rId7"/>
              </a:rPr>
              <a:t>mel scale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 of frequency” - wiki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14" name="Google Shape;314;p16"/>
          <p:cNvSpPr txBox="1"/>
          <p:nvPr/>
        </p:nvSpPr>
        <p:spPr>
          <a:xfrm>
            <a:off x="504000" y="3089750"/>
            <a:ext cx="25089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Dont worry about it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15" name="Google Shape;315;p16"/>
          <p:cNvSpPr txBox="1"/>
          <p:nvPr/>
        </p:nvSpPr>
        <p:spPr>
          <a:xfrm>
            <a:off x="1231850" y="2997288"/>
            <a:ext cx="6384600" cy="8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Chroma: 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an attribute of pitches, just like hue is an attribute of color. - wiki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16" name="Google Shape;316;p16"/>
          <p:cNvSpPr txBox="1"/>
          <p:nvPr/>
        </p:nvSpPr>
        <p:spPr>
          <a:xfrm>
            <a:off x="1907550" y="3089750"/>
            <a:ext cx="6384600" cy="8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Melspectrogram: 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a scale constructed from how human listeners “judged” pitch differentiation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17" name="Google Shape;317;p16"/>
          <p:cNvSpPr txBox="1"/>
          <p:nvPr/>
        </p:nvSpPr>
        <p:spPr>
          <a:xfrm>
            <a:off x="1825625" y="3216950"/>
            <a:ext cx="6384600" cy="8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Spectral Contrast:</a:t>
            </a:r>
            <a:r>
              <a:rPr b="1"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level difference between peaks and valleys in the spectrum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18" name="Google Shape;318;p16"/>
          <p:cNvSpPr txBox="1"/>
          <p:nvPr/>
        </p:nvSpPr>
        <p:spPr>
          <a:xfrm>
            <a:off x="2663800" y="3216950"/>
            <a:ext cx="6384600" cy="8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Tonnetz</a:t>
            </a:r>
            <a:r>
              <a:rPr b="1"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: </a:t>
            </a: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takes harmonic content, and projects collections of pitches as Tonal Centroid points in a </a:t>
            </a:r>
            <a:r>
              <a:rPr lang="en" sz="1800" u="sng">
                <a:solidFill>
                  <a:schemeClr val="hlink"/>
                </a:solidFill>
                <a:latin typeface="Maven Pro"/>
                <a:ea typeface="Maven Pro"/>
                <a:cs typeface="Maven Pro"/>
                <a:sym typeface="Maven Pro"/>
                <a:hlinkClick r:id="rId8"/>
              </a:rPr>
              <a:t>6-D space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19" name="Google Shape;319;p16"/>
          <p:cNvPicPr preferRelativeResize="0"/>
          <p:nvPr/>
        </p:nvPicPr>
        <p:blipFill>
          <a:blip r:embed="rId9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7"/>
          <p:cNvSpPr txBox="1"/>
          <p:nvPr>
            <p:ph idx="1" type="body"/>
          </p:nvPr>
        </p:nvSpPr>
        <p:spPr>
          <a:xfrm>
            <a:off x="168025" y="165875"/>
            <a:ext cx="48588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Features: 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MFCC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25" name="Google Shape;325;p17"/>
          <p:cNvSpPr txBox="1"/>
          <p:nvPr/>
        </p:nvSpPr>
        <p:spPr>
          <a:xfrm>
            <a:off x="326250" y="1273175"/>
            <a:ext cx="84915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26" name="Google Shape;326;p17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  <p:pic>
        <p:nvPicPr>
          <p:cNvPr id="327" name="Google Shape;32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9000" y="362175"/>
            <a:ext cx="5962650" cy="421005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17"/>
          <p:cNvSpPr txBox="1"/>
          <p:nvPr/>
        </p:nvSpPr>
        <p:spPr>
          <a:xfrm>
            <a:off x="0" y="1950450"/>
            <a:ext cx="2885400" cy="23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-"/>
            </a:pP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Cosgrove’s range from -125 to ~150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-"/>
            </a:pP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Robinson’s range from -60 to ~150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29" name="Google Shape;32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97594" y="362175"/>
            <a:ext cx="5905480" cy="42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8"/>
          <p:cNvSpPr txBox="1"/>
          <p:nvPr>
            <p:ph idx="1" type="body"/>
          </p:nvPr>
        </p:nvSpPr>
        <p:spPr>
          <a:xfrm>
            <a:off x="168025" y="165875"/>
            <a:ext cx="48588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Mel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35" name="Google Shape;335;p18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  <p:sp>
        <p:nvSpPr>
          <p:cNvPr id="336" name="Google Shape;336;p18"/>
          <p:cNvSpPr txBox="1"/>
          <p:nvPr/>
        </p:nvSpPr>
        <p:spPr>
          <a:xfrm>
            <a:off x="0" y="948427"/>
            <a:ext cx="2885400" cy="3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-"/>
            </a:pP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Cosgrove’s max is ~30 and high values range from 5 to 70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-"/>
            </a:pP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Robinson’s max is ~100 and high values range from 0 to 30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37" name="Google Shape;33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2850" y="235550"/>
            <a:ext cx="6043300" cy="435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52850" y="235550"/>
            <a:ext cx="6003936" cy="428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9"/>
          <p:cNvSpPr txBox="1"/>
          <p:nvPr>
            <p:ph idx="1" type="body"/>
          </p:nvPr>
        </p:nvSpPr>
        <p:spPr>
          <a:xfrm>
            <a:off x="168025" y="165875"/>
            <a:ext cx="48588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Tonnetz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44" name="Google Shape;344;p19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  <p:sp>
        <p:nvSpPr>
          <p:cNvPr id="345" name="Google Shape;345;p19"/>
          <p:cNvSpPr txBox="1"/>
          <p:nvPr/>
        </p:nvSpPr>
        <p:spPr>
          <a:xfrm>
            <a:off x="0" y="948427"/>
            <a:ext cx="2885400" cy="32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-"/>
            </a:pP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Cosgrove’s range from -0.1 to 0.1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aven Pro"/>
              <a:buChar char="-"/>
            </a:pPr>
            <a:r>
              <a:rPr lang="en" sz="18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Robinson’s range from -0.075 to 0.075</a:t>
            </a:r>
            <a:endParaRPr sz="18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346" name="Google Shape;34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5400" y="152400"/>
            <a:ext cx="6106200" cy="42502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14300" y="172525"/>
            <a:ext cx="6048375" cy="42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0"/>
          <p:cNvSpPr txBox="1"/>
          <p:nvPr>
            <p:ph type="title"/>
          </p:nvPr>
        </p:nvSpPr>
        <p:spPr>
          <a:xfrm>
            <a:off x="1388550" y="15148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Using supervised deep learning</a:t>
            </a:r>
            <a:endParaRPr sz="4800"/>
          </a:p>
        </p:txBody>
      </p:sp>
      <p:pic>
        <p:nvPicPr>
          <p:cNvPr id="353" name="Google Shape;353;p20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51BBB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1"/>
          <p:cNvSpPr txBox="1"/>
          <p:nvPr>
            <p:ph idx="1" type="body"/>
          </p:nvPr>
        </p:nvSpPr>
        <p:spPr>
          <a:xfrm>
            <a:off x="168025" y="165875"/>
            <a:ext cx="4858800" cy="11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Models and Metrics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59" name="Google Shape;359;p21"/>
          <p:cNvSpPr txBox="1"/>
          <p:nvPr/>
        </p:nvSpPr>
        <p:spPr>
          <a:xfrm>
            <a:off x="326250" y="1273175"/>
            <a:ext cx="8491500" cy="20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aphicFrame>
        <p:nvGraphicFramePr>
          <p:cNvPr id="360" name="Google Shape;360;p21"/>
          <p:cNvGraphicFramePr/>
          <p:nvPr/>
        </p:nvGraphicFramePr>
        <p:xfrm>
          <a:off x="326250" y="991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{DEFD5643-147E-44A7-B673-F2516A106561}</a:tableStyleId>
              </a:tblPr>
              <a:tblGrid>
                <a:gridCol w="2310750"/>
                <a:gridCol w="1523900"/>
                <a:gridCol w="1538475"/>
                <a:gridCol w="1611350"/>
                <a:gridCol w="1727900"/>
              </a:tblGrid>
              <a:tr h="526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Models</a:t>
                      </a:r>
                      <a:endParaRPr b="1"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Recall</a:t>
                      </a:r>
                      <a:endParaRPr b="1"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Accuracy</a:t>
                      </a:r>
                      <a:endParaRPr b="1"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Precision</a:t>
                      </a:r>
                      <a:endParaRPr b="1"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F1 Score</a:t>
                      </a:r>
                      <a:endParaRPr b="1"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</a:tr>
              <a:tr h="526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PReLU-19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0.707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0.707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0.724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0.702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</a:tr>
              <a:tr h="526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SeLU-15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0.696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0.696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0.715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0.693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</a:tr>
              <a:tr h="526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Leaky ReLU CNN-11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0.640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0.640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0.667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0.639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</a:tr>
              <a:tr h="526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PReLU CNN-15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0.678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0.678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0.708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0.675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</a:tr>
              <a:tr h="5267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SeLU CNN-18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0.733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0.733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0.750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0.730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61" name="Google Shape;361;p21"/>
          <p:cNvSpPr/>
          <p:nvPr/>
        </p:nvSpPr>
        <p:spPr>
          <a:xfrm>
            <a:off x="0" y="3502775"/>
            <a:ext cx="9144000" cy="729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2" name="Google Shape;362;p21"/>
          <p:cNvPicPr preferRelativeResize="0"/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-147850" y="3836391"/>
            <a:ext cx="9144003" cy="2067618"/>
          </a:xfrm>
          <a:prstGeom prst="rect">
            <a:avLst/>
          </a:prstGeom>
          <a:noFill/>
          <a:ln>
            <a:noFill/>
          </a:ln>
          <a:effectLst>
            <a:outerShdw blurRad="1057275" rotWithShape="0" algn="bl" dir="6120000" dist="9525">
              <a:srgbClr val="000000">
                <a:alpha val="31000"/>
              </a:srgbClr>
            </a:outerShdw>
            <a:reflection blurRad="0" dir="5400000" dist="781050" endA="0" endPos="84000" fadeDir="5400012" kx="0" rotWithShape="0" algn="bl" stA="22000" stPos="0" sy="-100000" ky="0"/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